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94" r:id="rId2"/>
  </p:sldMasterIdLst>
  <p:notesMasterIdLst>
    <p:notesMasterId r:id="rId13"/>
  </p:notesMasterIdLst>
  <p:sldIdLst>
    <p:sldId id="267" r:id="rId3"/>
    <p:sldId id="258" r:id="rId4"/>
    <p:sldId id="275" r:id="rId5"/>
    <p:sldId id="277" r:id="rId6"/>
    <p:sldId id="269" r:id="rId7"/>
    <p:sldId id="262" r:id="rId8"/>
    <p:sldId id="264" r:id="rId9"/>
    <p:sldId id="265" r:id="rId10"/>
    <p:sldId id="273" r:id="rId11"/>
    <p:sldId id="27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anhorigstod@pitea.se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anhorigstod@pitea.se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1D73EF-E19A-421C-B952-740E7C71462F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B38685F-A80C-4890-A21F-67795769C87F}">
      <dgm:prSet/>
      <dgm:spPr/>
      <dgm:t>
        <a:bodyPr/>
        <a:lstStyle/>
        <a:p>
          <a:r>
            <a:rPr lang="en-US" b="1" dirty="0"/>
            <a:t>Mail – </a:t>
          </a:r>
          <a:r>
            <a:rPr lang="en-US" b="1" dirty="0">
              <a:hlinkClick xmlns:r="http://schemas.openxmlformats.org/officeDocument/2006/relationships" r:id="rId1"/>
            </a:rPr>
            <a:t>anhorigstod@pitea.se</a:t>
          </a:r>
          <a:endParaRPr lang="en-US" dirty="0"/>
        </a:p>
      </dgm:t>
    </dgm:pt>
    <dgm:pt modelId="{BB23C766-0B02-46CA-8A62-5270A49B49FF}" type="parTrans" cxnId="{EBF8088B-F3B5-44BE-AFA5-AE242BC04842}">
      <dgm:prSet/>
      <dgm:spPr/>
      <dgm:t>
        <a:bodyPr/>
        <a:lstStyle/>
        <a:p>
          <a:endParaRPr lang="en-US"/>
        </a:p>
      </dgm:t>
    </dgm:pt>
    <dgm:pt modelId="{B0B07CF0-6F15-47A9-B14E-8B720A076844}" type="sibTrans" cxnId="{EBF8088B-F3B5-44BE-AFA5-AE242BC04842}">
      <dgm:prSet/>
      <dgm:spPr/>
      <dgm:t>
        <a:bodyPr/>
        <a:lstStyle/>
        <a:p>
          <a:endParaRPr lang="en-US"/>
        </a:p>
      </dgm:t>
    </dgm:pt>
    <dgm:pt modelId="{321B808C-20C5-4D24-8A80-54E6FC68711A}">
      <dgm:prSet/>
      <dgm:spPr/>
      <dgm:t>
        <a:bodyPr/>
        <a:lstStyle/>
        <a:p>
          <a:r>
            <a:rPr lang="en-US" b="1" dirty="0" err="1"/>
            <a:t>Telefonsamtal</a:t>
          </a:r>
          <a:endParaRPr lang="en-US" b="1" dirty="0"/>
        </a:p>
      </dgm:t>
    </dgm:pt>
    <dgm:pt modelId="{DE95FE1D-69FE-409D-99F2-6A7492F970BA}" type="parTrans" cxnId="{F0C99700-F0CD-45AE-B19C-A0C96BF93459}">
      <dgm:prSet/>
      <dgm:spPr/>
      <dgm:t>
        <a:bodyPr/>
        <a:lstStyle/>
        <a:p>
          <a:endParaRPr lang="sv-SE"/>
        </a:p>
      </dgm:t>
    </dgm:pt>
    <dgm:pt modelId="{1B413446-C97B-443E-BA5E-A8C1C01D2B06}" type="sibTrans" cxnId="{F0C99700-F0CD-45AE-B19C-A0C96BF93459}">
      <dgm:prSet/>
      <dgm:spPr/>
      <dgm:t>
        <a:bodyPr/>
        <a:lstStyle/>
        <a:p>
          <a:endParaRPr lang="sv-SE"/>
        </a:p>
      </dgm:t>
    </dgm:pt>
    <dgm:pt modelId="{F0701449-4F69-468C-A239-41A35FFCE35C}">
      <dgm:prSet/>
      <dgm:spPr/>
      <dgm:t>
        <a:bodyPr/>
        <a:lstStyle/>
        <a:p>
          <a:r>
            <a:rPr lang="en-US" b="1" dirty="0" err="1"/>
            <a:t>Telefon</a:t>
          </a:r>
          <a:r>
            <a:rPr lang="en-US" b="1" dirty="0"/>
            <a:t> 0911 - 69 64 94 </a:t>
          </a:r>
        </a:p>
      </dgm:t>
    </dgm:pt>
    <dgm:pt modelId="{6D2AD707-ED5D-44DC-9CE2-2996D2E73059}" type="parTrans" cxnId="{45CC67C8-577F-4FA4-8CB2-37C1B326A41F}">
      <dgm:prSet/>
      <dgm:spPr/>
      <dgm:t>
        <a:bodyPr/>
        <a:lstStyle/>
        <a:p>
          <a:endParaRPr lang="sv-SE"/>
        </a:p>
      </dgm:t>
    </dgm:pt>
    <dgm:pt modelId="{F9EBCF6C-FF54-408C-AF7B-F532D64F43E1}" type="sibTrans" cxnId="{45CC67C8-577F-4FA4-8CB2-37C1B326A41F}">
      <dgm:prSet/>
      <dgm:spPr/>
      <dgm:t>
        <a:bodyPr/>
        <a:lstStyle/>
        <a:p>
          <a:endParaRPr lang="sv-SE"/>
        </a:p>
      </dgm:t>
    </dgm:pt>
    <dgm:pt modelId="{9449A936-7813-430A-8ECA-5F0DCABEC720}">
      <dgm:prSet/>
      <dgm:spPr/>
      <dgm:t>
        <a:bodyPr/>
        <a:lstStyle/>
        <a:p>
          <a:r>
            <a:rPr lang="en-US" b="1" dirty="0"/>
            <a:t>Pitea.se – </a:t>
          </a:r>
          <a:r>
            <a:rPr lang="en-US" b="1" dirty="0" err="1"/>
            <a:t>Övrigt</a:t>
          </a:r>
          <a:r>
            <a:rPr lang="en-US" b="1" dirty="0"/>
            <a:t> stöd</a:t>
          </a:r>
          <a:endParaRPr lang="en-US" dirty="0"/>
        </a:p>
      </dgm:t>
    </dgm:pt>
    <dgm:pt modelId="{4D46959A-EDDD-47E1-962C-F8AF7FBD57C4}" type="parTrans" cxnId="{360EA514-C4D7-419A-B22B-5EDF1457B187}">
      <dgm:prSet/>
      <dgm:spPr/>
      <dgm:t>
        <a:bodyPr/>
        <a:lstStyle/>
        <a:p>
          <a:endParaRPr lang="sv-SE"/>
        </a:p>
      </dgm:t>
    </dgm:pt>
    <dgm:pt modelId="{9053D6DF-1DB1-4228-8243-77133E8B44CB}" type="sibTrans" cxnId="{360EA514-C4D7-419A-B22B-5EDF1457B187}">
      <dgm:prSet/>
      <dgm:spPr/>
      <dgm:t>
        <a:bodyPr/>
        <a:lstStyle/>
        <a:p>
          <a:endParaRPr lang="sv-SE"/>
        </a:p>
      </dgm:t>
    </dgm:pt>
    <dgm:pt modelId="{BBB6433B-1E0A-4010-8C16-A332BE401A05}">
      <dgm:prSet/>
      <dgm:spPr/>
      <dgm:t>
        <a:bodyPr/>
        <a:lstStyle/>
        <a:p>
          <a:r>
            <a:rPr lang="en-US" b="1"/>
            <a:t>Fysiska besök </a:t>
          </a:r>
          <a:endParaRPr lang="en-US" b="1" dirty="0"/>
        </a:p>
      </dgm:t>
    </dgm:pt>
    <dgm:pt modelId="{B1A16A1E-A89F-4B95-90F5-2CB0976F9107}" type="parTrans" cxnId="{EFEA43DC-E52D-4A1B-9B6B-D535ECC60A58}">
      <dgm:prSet/>
      <dgm:spPr/>
      <dgm:t>
        <a:bodyPr/>
        <a:lstStyle/>
        <a:p>
          <a:endParaRPr lang="sv-SE"/>
        </a:p>
      </dgm:t>
    </dgm:pt>
    <dgm:pt modelId="{C293F443-FFAA-4A92-B95F-50727C698359}" type="sibTrans" cxnId="{EFEA43DC-E52D-4A1B-9B6B-D535ECC60A58}">
      <dgm:prSet/>
      <dgm:spPr/>
      <dgm:t>
        <a:bodyPr/>
        <a:lstStyle/>
        <a:p>
          <a:endParaRPr lang="sv-SE"/>
        </a:p>
      </dgm:t>
    </dgm:pt>
    <dgm:pt modelId="{F04A13C2-3C97-4619-899D-0E621545B8D7}" type="pres">
      <dgm:prSet presAssocID="{F01D73EF-E19A-421C-B952-740E7C71462F}" presName="vert0" presStyleCnt="0">
        <dgm:presLayoutVars>
          <dgm:dir/>
          <dgm:animOne val="branch"/>
          <dgm:animLvl val="lvl"/>
        </dgm:presLayoutVars>
      </dgm:prSet>
      <dgm:spPr/>
    </dgm:pt>
    <dgm:pt modelId="{6EC112DD-88C3-4B85-87DE-4FC58201F3A9}" type="pres">
      <dgm:prSet presAssocID="{321B808C-20C5-4D24-8A80-54E6FC68711A}" presName="thickLine" presStyleLbl="alignNode1" presStyleIdx="0" presStyleCnt="5"/>
      <dgm:spPr/>
    </dgm:pt>
    <dgm:pt modelId="{DE6FABB7-4D8C-4737-B963-8F53E16C03FF}" type="pres">
      <dgm:prSet presAssocID="{321B808C-20C5-4D24-8A80-54E6FC68711A}" presName="horz1" presStyleCnt="0"/>
      <dgm:spPr/>
    </dgm:pt>
    <dgm:pt modelId="{0AD645B2-9D15-46F2-AA30-D31161BA4AEC}" type="pres">
      <dgm:prSet presAssocID="{321B808C-20C5-4D24-8A80-54E6FC68711A}" presName="tx1" presStyleLbl="revTx" presStyleIdx="0" presStyleCnt="5"/>
      <dgm:spPr/>
    </dgm:pt>
    <dgm:pt modelId="{0FDED341-B26D-4F4D-93B4-93E50598FDB9}" type="pres">
      <dgm:prSet presAssocID="{321B808C-20C5-4D24-8A80-54E6FC68711A}" presName="vert1" presStyleCnt="0"/>
      <dgm:spPr/>
    </dgm:pt>
    <dgm:pt modelId="{DC4DC95A-91A0-48FA-BF5D-F0B571405DD2}" type="pres">
      <dgm:prSet presAssocID="{BBB6433B-1E0A-4010-8C16-A332BE401A05}" presName="thickLine" presStyleLbl="alignNode1" presStyleIdx="1" presStyleCnt="5"/>
      <dgm:spPr/>
    </dgm:pt>
    <dgm:pt modelId="{B2B6F8D1-A192-43D5-9FCF-84D3A5CC1086}" type="pres">
      <dgm:prSet presAssocID="{BBB6433B-1E0A-4010-8C16-A332BE401A05}" presName="horz1" presStyleCnt="0"/>
      <dgm:spPr/>
    </dgm:pt>
    <dgm:pt modelId="{E449D5DF-F08C-426F-8684-A50BB1CB6D6A}" type="pres">
      <dgm:prSet presAssocID="{BBB6433B-1E0A-4010-8C16-A332BE401A05}" presName="tx1" presStyleLbl="revTx" presStyleIdx="1" presStyleCnt="5"/>
      <dgm:spPr/>
    </dgm:pt>
    <dgm:pt modelId="{D2FE3665-CDA0-4080-98E8-EE2216E99687}" type="pres">
      <dgm:prSet presAssocID="{BBB6433B-1E0A-4010-8C16-A332BE401A05}" presName="vert1" presStyleCnt="0"/>
      <dgm:spPr/>
    </dgm:pt>
    <dgm:pt modelId="{8F08729D-4BF9-4456-8DB2-838C3FF8E3D7}" type="pres">
      <dgm:prSet presAssocID="{F0701449-4F69-468C-A239-41A35FFCE35C}" presName="thickLine" presStyleLbl="alignNode1" presStyleIdx="2" presStyleCnt="5"/>
      <dgm:spPr/>
    </dgm:pt>
    <dgm:pt modelId="{AEF70267-6920-428E-AEFA-549EE37D5405}" type="pres">
      <dgm:prSet presAssocID="{F0701449-4F69-468C-A239-41A35FFCE35C}" presName="horz1" presStyleCnt="0"/>
      <dgm:spPr/>
    </dgm:pt>
    <dgm:pt modelId="{9C700220-9205-4AAB-8A5D-453D0985CC1C}" type="pres">
      <dgm:prSet presAssocID="{F0701449-4F69-468C-A239-41A35FFCE35C}" presName="tx1" presStyleLbl="revTx" presStyleIdx="2" presStyleCnt="5"/>
      <dgm:spPr/>
    </dgm:pt>
    <dgm:pt modelId="{B9FA1125-8792-4F65-9D83-A18913D491F0}" type="pres">
      <dgm:prSet presAssocID="{F0701449-4F69-468C-A239-41A35FFCE35C}" presName="vert1" presStyleCnt="0"/>
      <dgm:spPr/>
    </dgm:pt>
    <dgm:pt modelId="{41FC5F16-19ED-42D8-88B2-1C370857821C}" type="pres">
      <dgm:prSet presAssocID="{8B38685F-A80C-4890-A21F-67795769C87F}" presName="thickLine" presStyleLbl="alignNode1" presStyleIdx="3" presStyleCnt="5"/>
      <dgm:spPr/>
    </dgm:pt>
    <dgm:pt modelId="{1B8FE3DC-0679-49A4-AC92-E15F6332550A}" type="pres">
      <dgm:prSet presAssocID="{8B38685F-A80C-4890-A21F-67795769C87F}" presName="horz1" presStyleCnt="0"/>
      <dgm:spPr/>
    </dgm:pt>
    <dgm:pt modelId="{395AF9F2-4262-4CEC-9692-FDF2D23485FD}" type="pres">
      <dgm:prSet presAssocID="{8B38685F-A80C-4890-A21F-67795769C87F}" presName="tx1" presStyleLbl="revTx" presStyleIdx="3" presStyleCnt="5"/>
      <dgm:spPr/>
    </dgm:pt>
    <dgm:pt modelId="{DA597607-607E-4C16-8037-1404047430CF}" type="pres">
      <dgm:prSet presAssocID="{8B38685F-A80C-4890-A21F-67795769C87F}" presName="vert1" presStyleCnt="0"/>
      <dgm:spPr/>
    </dgm:pt>
    <dgm:pt modelId="{C72D0826-C88A-48DC-850A-6656B6092806}" type="pres">
      <dgm:prSet presAssocID="{9449A936-7813-430A-8ECA-5F0DCABEC720}" presName="thickLine" presStyleLbl="alignNode1" presStyleIdx="4" presStyleCnt="5"/>
      <dgm:spPr/>
    </dgm:pt>
    <dgm:pt modelId="{BE5854F5-70E2-46DD-A387-E990DAEB13B9}" type="pres">
      <dgm:prSet presAssocID="{9449A936-7813-430A-8ECA-5F0DCABEC720}" presName="horz1" presStyleCnt="0"/>
      <dgm:spPr/>
    </dgm:pt>
    <dgm:pt modelId="{836571EC-EE72-4D37-8917-469C9087795F}" type="pres">
      <dgm:prSet presAssocID="{9449A936-7813-430A-8ECA-5F0DCABEC720}" presName="tx1" presStyleLbl="revTx" presStyleIdx="4" presStyleCnt="5"/>
      <dgm:spPr/>
    </dgm:pt>
    <dgm:pt modelId="{4C9FAE41-F82D-475F-AACD-D1A0F58650BC}" type="pres">
      <dgm:prSet presAssocID="{9449A936-7813-430A-8ECA-5F0DCABEC720}" presName="vert1" presStyleCnt="0"/>
      <dgm:spPr/>
    </dgm:pt>
  </dgm:ptLst>
  <dgm:cxnLst>
    <dgm:cxn modelId="{F0C99700-F0CD-45AE-B19C-A0C96BF93459}" srcId="{F01D73EF-E19A-421C-B952-740E7C71462F}" destId="{321B808C-20C5-4D24-8A80-54E6FC68711A}" srcOrd="0" destOrd="0" parTransId="{DE95FE1D-69FE-409D-99F2-6A7492F970BA}" sibTransId="{1B413446-C97B-443E-BA5E-A8C1C01D2B06}"/>
    <dgm:cxn modelId="{70690309-64DB-4B53-AD92-C91C0109D836}" type="presOf" srcId="{F01D73EF-E19A-421C-B952-740E7C71462F}" destId="{F04A13C2-3C97-4619-899D-0E621545B8D7}" srcOrd="0" destOrd="0" presId="urn:microsoft.com/office/officeart/2008/layout/LinedList"/>
    <dgm:cxn modelId="{360EA514-C4D7-419A-B22B-5EDF1457B187}" srcId="{F01D73EF-E19A-421C-B952-740E7C71462F}" destId="{9449A936-7813-430A-8ECA-5F0DCABEC720}" srcOrd="4" destOrd="0" parTransId="{4D46959A-EDDD-47E1-962C-F8AF7FBD57C4}" sibTransId="{9053D6DF-1DB1-4228-8243-77133E8B44CB}"/>
    <dgm:cxn modelId="{6A03275F-A5B6-4354-B538-66C6FD005523}" type="presOf" srcId="{8B38685F-A80C-4890-A21F-67795769C87F}" destId="{395AF9F2-4262-4CEC-9692-FDF2D23485FD}" srcOrd="0" destOrd="0" presId="urn:microsoft.com/office/officeart/2008/layout/LinedList"/>
    <dgm:cxn modelId="{2472DD43-7F14-4BDA-A307-B1D50C212B47}" type="presOf" srcId="{9449A936-7813-430A-8ECA-5F0DCABEC720}" destId="{836571EC-EE72-4D37-8917-469C9087795F}" srcOrd="0" destOrd="0" presId="urn:microsoft.com/office/officeart/2008/layout/LinedList"/>
    <dgm:cxn modelId="{EBF8088B-F3B5-44BE-AFA5-AE242BC04842}" srcId="{F01D73EF-E19A-421C-B952-740E7C71462F}" destId="{8B38685F-A80C-4890-A21F-67795769C87F}" srcOrd="3" destOrd="0" parTransId="{BB23C766-0B02-46CA-8A62-5270A49B49FF}" sibTransId="{B0B07CF0-6F15-47A9-B14E-8B720A076844}"/>
    <dgm:cxn modelId="{C4B460A3-8E99-4938-9612-1E639950FB25}" type="presOf" srcId="{F0701449-4F69-468C-A239-41A35FFCE35C}" destId="{9C700220-9205-4AAB-8A5D-453D0985CC1C}" srcOrd="0" destOrd="0" presId="urn:microsoft.com/office/officeart/2008/layout/LinedList"/>
    <dgm:cxn modelId="{45CC67C8-577F-4FA4-8CB2-37C1B326A41F}" srcId="{F01D73EF-E19A-421C-B952-740E7C71462F}" destId="{F0701449-4F69-468C-A239-41A35FFCE35C}" srcOrd="2" destOrd="0" parTransId="{6D2AD707-ED5D-44DC-9CE2-2996D2E73059}" sibTransId="{F9EBCF6C-FF54-408C-AF7B-F532D64F43E1}"/>
    <dgm:cxn modelId="{EFEA43DC-E52D-4A1B-9B6B-D535ECC60A58}" srcId="{F01D73EF-E19A-421C-B952-740E7C71462F}" destId="{BBB6433B-1E0A-4010-8C16-A332BE401A05}" srcOrd="1" destOrd="0" parTransId="{B1A16A1E-A89F-4B95-90F5-2CB0976F9107}" sibTransId="{C293F443-FFAA-4A92-B95F-50727C698359}"/>
    <dgm:cxn modelId="{E37BBCDC-F979-429F-BC8D-80EB9B370C06}" type="presOf" srcId="{321B808C-20C5-4D24-8A80-54E6FC68711A}" destId="{0AD645B2-9D15-46F2-AA30-D31161BA4AEC}" srcOrd="0" destOrd="0" presId="urn:microsoft.com/office/officeart/2008/layout/LinedList"/>
    <dgm:cxn modelId="{5F4DFAEE-C813-40A3-BE29-4CB375752286}" type="presOf" srcId="{BBB6433B-1E0A-4010-8C16-A332BE401A05}" destId="{E449D5DF-F08C-426F-8684-A50BB1CB6D6A}" srcOrd="0" destOrd="0" presId="urn:microsoft.com/office/officeart/2008/layout/LinedList"/>
    <dgm:cxn modelId="{E97DB015-E270-4825-A33C-9A6F94BE6186}" type="presParOf" srcId="{F04A13C2-3C97-4619-899D-0E621545B8D7}" destId="{6EC112DD-88C3-4B85-87DE-4FC58201F3A9}" srcOrd="0" destOrd="0" presId="urn:microsoft.com/office/officeart/2008/layout/LinedList"/>
    <dgm:cxn modelId="{5FCABC94-0493-4C02-A522-DF27567C4C37}" type="presParOf" srcId="{F04A13C2-3C97-4619-899D-0E621545B8D7}" destId="{DE6FABB7-4D8C-4737-B963-8F53E16C03FF}" srcOrd="1" destOrd="0" presId="urn:microsoft.com/office/officeart/2008/layout/LinedList"/>
    <dgm:cxn modelId="{33E16392-CE77-4E65-93E9-507B25F1CFC6}" type="presParOf" srcId="{DE6FABB7-4D8C-4737-B963-8F53E16C03FF}" destId="{0AD645B2-9D15-46F2-AA30-D31161BA4AEC}" srcOrd="0" destOrd="0" presId="urn:microsoft.com/office/officeart/2008/layout/LinedList"/>
    <dgm:cxn modelId="{2B3168CF-73A0-4053-8931-5EE5A2A0609F}" type="presParOf" srcId="{DE6FABB7-4D8C-4737-B963-8F53E16C03FF}" destId="{0FDED341-B26D-4F4D-93B4-93E50598FDB9}" srcOrd="1" destOrd="0" presId="urn:microsoft.com/office/officeart/2008/layout/LinedList"/>
    <dgm:cxn modelId="{C31160B8-8A6C-4587-8848-92F4978B244B}" type="presParOf" srcId="{F04A13C2-3C97-4619-899D-0E621545B8D7}" destId="{DC4DC95A-91A0-48FA-BF5D-F0B571405DD2}" srcOrd="2" destOrd="0" presId="urn:microsoft.com/office/officeart/2008/layout/LinedList"/>
    <dgm:cxn modelId="{64250272-DB4F-454E-A5B6-25B04EA96265}" type="presParOf" srcId="{F04A13C2-3C97-4619-899D-0E621545B8D7}" destId="{B2B6F8D1-A192-43D5-9FCF-84D3A5CC1086}" srcOrd="3" destOrd="0" presId="urn:microsoft.com/office/officeart/2008/layout/LinedList"/>
    <dgm:cxn modelId="{C899F8B9-23F9-48A7-9783-7B8D1BE12469}" type="presParOf" srcId="{B2B6F8D1-A192-43D5-9FCF-84D3A5CC1086}" destId="{E449D5DF-F08C-426F-8684-A50BB1CB6D6A}" srcOrd="0" destOrd="0" presId="urn:microsoft.com/office/officeart/2008/layout/LinedList"/>
    <dgm:cxn modelId="{5946AA7A-6379-4555-8B76-0A4E45A2EC8F}" type="presParOf" srcId="{B2B6F8D1-A192-43D5-9FCF-84D3A5CC1086}" destId="{D2FE3665-CDA0-4080-98E8-EE2216E99687}" srcOrd="1" destOrd="0" presId="urn:microsoft.com/office/officeart/2008/layout/LinedList"/>
    <dgm:cxn modelId="{CF1612E8-5294-4B19-A63C-0D4DF379911A}" type="presParOf" srcId="{F04A13C2-3C97-4619-899D-0E621545B8D7}" destId="{8F08729D-4BF9-4456-8DB2-838C3FF8E3D7}" srcOrd="4" destOrd="0" presId="urn:microsoft.com/office/officeart/2008/layout/LinedList"/>
    <dgm:cxn modelId="{4D9F231F-2D9D-4FC3-B99C-689EE22883F4}" type="presParOf" srcId="{F04A13C2-3C97-4619-899D-0E621545B8D7}" destId="{AEF70267-6920-428E-AEFA-549EE37D5405}" srcOrd="5" destOrd="0" presId="urn:microsoft.com/office/officeart/2008/layout/LinedList"/>
    <dgm:cxn modelId="{A198C4D8-1495-4071-B64E-F2C795C1682A}" type="presParOf" srcId="{AEF70267-6920-428E-AEFA-549EE37D5405}" destId="{9C700220-9205-4AAB-8A5D-453D0985CC1C}" srcOrd="0" destOrd="0" presId="urn:microsoft.com/office/officeart/2008/layout/LinedList"/>
    <dgm:cxn modelId="{B3B05B5C-8748-479A-8A01-01A451BA6B09}" type="presParOf" srcId="{AEF70267-6920-428E-AEFA-549EE37D5405}" destId="{B9FA1125-8792-4F65-9D83-A18913D491F0}" srcOrd="1" destOrd="0" presId="urn:microsoft.com/office/officeart/2008/layout/LinedList"/>
    <dgm:cxn modelId="{BAD0E3EF-7756-4012-9DF6-BC7ED461F41A}" type="presParOf" srcId="{F04A13C2-3C97-4619-899D-0E621545B8D7}" destId="{41FC5F16-19ED-42D8-88B2-1C370857821C}" srcOrd="6" destOrd="0" presId="urn:microsoft.com/office/officeart/2008/layout/LinedList"/>
    <dgm:cxn modelId="{5A2AD192-8D39-4AAF-B2C7-9F158C3AF0E5}" type="presParOf" srcId="{F04A13C2-3C97-4619-899D-0E621545B8D7}" destId="{1B8FE3DC-0679-49A4-AC92-E15F6332550A}" srcOrd="7" destOrd="0" presId="urn:microsoft.com/office/officeart/2008/layout/LinedList"/>
    <dgm:cxn modelId="{48B570C5-FE10-4571-9C9F-18394EDFFC4A}" type="presParOf" srcId="{1B8FE3DC-0679-49A4-AC92-E15F6332550A}" destId="{395AF9F2-4262-4CEC-9692-FDF2D23485FD}" srcOrd="0" destOrd="0" presId="urn:microsoft.com/office/officeart/2008/layout/LinedList"/>
    <dgm:cxn modelId="{0C6249B9-9778-45DD-A347-7FB6A928447B}" type="presParOf" srcId="{1B8FE3DC-0679-49A4-AC92-E15F6332550A}" destId="{DA597607-607E-4C16-8037-1404047430CF}" srcOrd="1" destOrd="0" presId="urn:microsoft.com/office/officeart/2008/layout/LinedList"/>
    <dgm:cxn modelId="{C7B7F1F5-9297-4671-A72E-1215B85FE5EB}" type="presParOf" srcId="{F04A13C2-3C97-4619-899D-0E621545B8D7}" destId="{C72D0826-C88A-48DC-850A-6656B6092806}" srcOrd="8" destOrd="0" presId="urn:microsoft.com/office/officeart/2008/layout/LinedList"/>
    <dgm:cxn modelId="{EFE2A1CB-A174-4382-8853-7A626EA8AAA2}" type="presParOf" srcId="{F04A13C2-3C97-4619-899D-0E621545B8D7}" destId="{BE5854F5-70E2-46DD-A387-E990DAEB13B9}" srcOrd="9" destOrd="0" presId="urn:microsoft.com/office/officeart/2008/layout/LinedList"/>
    <dgm:cxn modelId="{E3E1A68B-F2A1-4135-840E-017A1CEFE16E}" type="presParOf" srcId="{BE5854F5-70E2-46DD-A387-E990DAEB13B9}" destId="{836571EC-EE72-4D37-8917-469C9087795F}" srcOrd="0" destOrd="0" presId="urn:microsoft.com/office/officeart/2008/layout/LinedList"/>
    <dgm:cxn modelId="{56DAD447-DCD7-4FFC-9A2A-6D1ADD80F1C9}" type="presParOf" srcId="{BE5854F5-70E2-46DD-A387-E990DAEB13B9}" destId="{4C9FAE41-F82D-475F-AACD-D1A0F58650B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112DD-88C3-4B85-87DE-4FC58201F3A9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D645B2-9D15-46F2-AA30-D31161BA4AEC}">
      <dsp:nvSpPr>
        <dsp:cNvPr id="0" name=""/>
        <dsp:cNvSpPr/>
      </dsp:nvSpPr>
      <dsp:spPr>
        <a:xfrm>
          <a:off x="0" y="675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b="1" kern="1200" dirty="0" err="1"/>
            <a:t>Telefonsamtal</a:t>
          </a:r>
          <a:endParaRPr lang="en-US" sz="5100" b="1" kern="1200" dirty="0"/>
        </a:p>
      </dsp:txBody>
      <dsp:txXfrm>
        <a:off x="0" y="675"/>
        <a:ext cx="6900512" cy="1106957"/>
      </dsp:txXfrm>
    </dsp:sp>
    <dsp:sp modelId="{DC4DC95A-91A0-48FA-BF5D-F0B571405DD2}">
      <dsp:nvSpPr>
        <dsp:cNvPr id="0" name=""/>
        <dsp:cNvSpPr/>
      </dsp:nvSpPr>
      <dsp:spPr>
        <a:xfrm>
          <a:off x="0" y="1107633"/>
          <a:ext cx="6900512" cy="0"/>
        </a:xfrm>
        <a:prstGeom prst="line">
          <a:avLst/>
        </a:prstGeom>
        <a:solidFill>
          <a:schemeClr val="accent2">
            <a:hueOff val="-332684"/>
            <a:satOff val="2054"/>
            <a:lumOff val="-294"/>
            <a:alphaOff val="0"/>
          </a:schemeClr>
        </a:solidFill>
        <a:ln w="12700" cap="flat" cmpd="sng" algn="ctr">
          <a:solidFill>
            <a:schemeClr val="accent2">
              <a:hueOff val="-332684"/>
              <a:satOff val="2054"/>
              <a:lumOff val="-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49D5DF-F08C-426F-8684-A50BB1CB6D6A}">
      <dsp:nvSpPr>
        <dsp:cNvPr id="0" name=""/>
        <dsp:cNvSpPr/>
      </dsp:nvSpPr>
      <dsp:spPr>
        <a:xfrm>
          <a:off x="0" y="1107633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b="1" kern="1200"/>
            <a:t>Fysiska besök </a:t>
          </a:r>
          <a:endParaRPr lang="en-US" sz="5100" b="1" kern="1200" dirty="0"/>
        </a:p>
      </dsp:txBody>
      <dsp:txXfrm>
        <a:off x="0" y="1107633"/>
        <a:ext cx="6900512" cy="1106957"/>
      </dsp:txXfrm>
    </dsp:sp>
    <dsp:sp modelId="{8F08729D-4BF9-4456-8DB2-838C3FF8E3D7}">
      <dsp:nvSpPr>
        <dsp:cNvPr id="0" name=""/>
        <dsp:cNvSpPr/>
      </dsp:nvSpPr>
      <dsp:spPr>
        <a:xfrm>
          <a:off x="0" y="2214591"/>
          <a:ext cx="6900512" cy="0"/>
        </a:xfrm>
        <a:prstGeom prst="line">
          <a:avLst/>
        </a:prstGeom>
        <a:solidFill>
          <a:schemeClr val="accent2">
            <a:hueOff val="-665368"/>
            <a:satOff val="4108"/>
            <a:lumOff val="-588"/>
            <a:alphaOff val="0"/>
          </a:schemeClr>
        </a:solidFill>
        <a:ln w="12700" cap="flat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700220-9205-4AAB-8A5D-453D0985CC1C}">
      <dsp:nvSpPr>
        <dsp:cNvPr id="0" name=""/>
        <dsp:cNvSpPr/>
      </dsp:nvSpPr>
      <dsp:spPr>
        <a:xfrm>
          <a:off x="0" y="2214591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b="1" kern="1200" dirty="0" err="1"/>
            <a:t>Telefon</a:t>
          </a:r>
          <a:r>
            <a:rPr lang="en-US" sz="5100" b="1" kern="1200" dirty="0"/>
            <a:t> 0911 - 69 64 94 </a:t>
          </a:r>
        </a:p>
      </dsp:txBody>
      <dsp:txXfrm>
        <a:off x="0" y="2214591"/>
        <a:ext cx="6900512" cy="1106957"/>
      </dsp:txXfrm>
    </dsp:sp>
    <dsp:sp modelId="{41FC5F16-19ED-42D8-88B2-1C370857821C}">
      <dsp:nvSpPr>
        <dsp:cNvPr id="0" name=""/>
        <dsp:cNvSpPr/>
      </dsp:nvSpPr>
      <dsp:spPr>
        <a:xfrm>
          <a:off x="0" y="3321549"/>
          <a:ext cx="6900512" cy="0"/>
        </a:xfrm>
        <a:prstGeom prst="line">
          <a:avLst/>
        </a:prstGeom>
        <a:solidFill>
          <a:schemeClr val="accent2">
            <a:hueOff val="-998051"/>
            <a:satOff val="6162"/>
            <a:lumOff val="-882"/>
            <a:alphaOff val="0"/>
          </a:schemeClr>
        </a:solidFill>
        <a:ln w="12700" cap="flat" cmpd="sng" algn="ctr">
          <a:solidFill>
            <a:schemeClr val="accent2">
              <a:hueOff val="-998051"/>
              <a:satOff val="6162"/>
              <a:lumOff val="-88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5AF9F2-4262-4CEC-9692-FDF2D23485FD}">
      <dsp:nvSpPr>
        <dsp:cNvPr id="0" name=""/>
        <dsp:cNvSpPr/>
      </dsp:nvSpPr>
      <dsp:spPr>
        <a:xfrm>
          <a:off x="0" y="3321549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b="1" kern="1200" dirty="0"/>
            <a:t>Mail – </a:t>
          </a:r>
          <a:r>
            <a:rPr lang="en-US" sz="5100" b="1" kern="1200" dirty="0">
              <a:hlinkClick xmlns:r="http://schemas.openxmlformats.org/officeDocument/2006/relationships" r:id="rId1"/>
            </a:rPr>
            <a:t>anhorigstod@pitea.se</a:t>
          </a:r>
          <a:endParaRPr lang="en-US" sz="5100" kern="1200" dirty="0"/>
        </a:p>
      </dsp:txBody>
      <dsp:txXfrm>
        <a:off x="0" y="3321549"/>
        <a:ext cx="6900512" cy="1106957"/>
      </dsp:txXfrm>
    </dsp:sp>
    <dsp:sp modelId="{C72D0826-C88A-48DC-850A-6656B6092806}">
      <dsp:nvSpPr>
        <dsp:cNvPr id="0" name=""/>
        <dsp:cNvSpPr/>
      </dsp:nvSpPr>
      <dsp:spPr>
        <a:xfrm>
          <a:off x="0" y="4428507"/>
          <a:ext cx="6900512" cy="0"/>
        </a:xfrm>
        <a:prstGeom prst="line">
          <a:avLst/>
        </a:prstGeom>
        <a:solidFill>
          <a:schemeClr val="accent2">
            <a:hueOff val="-1330735"/>
            <a:satOff val="8216"/>
            <a:lumOff val="-1176"/>
            <a:alphaOff val="0"/>
          </a:schemeClr>
        </a:solidFill>
        <a:ln w="12700" cap="flat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6571EC-EE72-4D37-8917-469C9087795F}">
      <dsp:nvSpPr>
        <dsp:cNvPr id="0" name=""/>
        <dsp:cNvSpPr/>
      </dsp:nvSpPr>
      <dsp:spPr>
        <a:xfrm>
          <a:off x="0" y="4428507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100" b="1" kern="1200" dirty="0"/>
            <a:t>Pitea.se – </a:t>
          </a:r>
          <a:r>
            <a:rPr lang="en-US" sz="5100" b="1" kern="1200" dirty="0" err="1"/>
            <a:t>Övrigt</a:t>
          </a:r>
          <a:r>
            <a:rPr lang="en-US" sz="5100" b="1" kern="1200" dirty="0"/>
            <a:t> stöd</a:t>
          </a:r>
          <a:endParaRPr lang="en-US" sz="5100" kern="1200" dirty="0"/>
        </a:p>
      </dsp:txBody>
      <dsp:txXfrm>
        <a:off x="0" y="4428507"/>
        <a:ext cx="6900512" cy="1106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9-13T06:01:33.3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B346B-B985-4749-91BC-918FE9930BCD}" type="datetimeFigureOut">
              <a:rPr lang="sv-SE" smtClean="0"/>
              <a:t>2026-03-10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540AB-1BC3-4931-9296-129661E926D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847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540AB-1BC3-4931-9296-129661E926D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4869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B12E9-B2F2-7F82-9134-5E1CD3041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82ADE86-6B24-FD53-AA2E-FF52A7378C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07F52D77-F4E4-E872-03A1-2B2B10786F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91A388-7364-324D-960C-CA1DEFB51B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540AB-1BC3-4931-9296-129661E926DC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2535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Sverige: 12,6% är anhöriga, 8,7% anhöriga som förvärvsarbetar</a:t>
            </a:r>
          </a:p>
          <a:p>
            <a:r>
              <a:rPr lang="sv-SE" dirty="0"/>
              <a:t>Piteå (42 200 </a:t>
            </a:r>
            <a:r>
              <a:rPr lang="sv-SE" dirty="0" err="1"/>
              <a:t>inv</a:t>
            </a:r>
            <a:r>
              <a:rPr lang="sv-SE" dirty="0"/>
              <a:t>): anhöriga 5 320 </a:t>
            </a:r>
            <a:r>
              <a:rPr lang="sv-SE" dirty="0" err="1"/>
              <a:t>st</a:t>
            </a:r>
            <a:r>
              <a:rPr lang="sv-SE" dirty="0"/>
              <a:t>, anhöriga som förvärvsarbetar 3650 </a:t>
            </a:r>
            <a:r>
              <a:rPr lang="sv-SE" dirty="0" err="1"/>
              <a:t>st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540AB-1BC3-4931-9296-129661E926DC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238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Reviderades och ny version beslutades av SN november 2021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5540AB-1BC3-4931-9296-129661E926DC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0129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BDF1-AAD7-42BC-A0B0-A417E289A594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446913 w 10515600"/>
              <a:gd name="csY1" fmla="*/ 0 h 27432"/>
              <a:gd name="csX2" fmla="*/ 1104138 w 10515600"/>
              <a:gd name="csY2" fmla="*/ 0 h 27432"/>
              <a:gd name="csX3" fmla="*/ 1866519 w 10515600"/>
              <a:gd name="csY3" fmla="*/ 0 h 27432"/>
              <a:gd name="csX4" fmla="*/ 2208276 w 10515600"/>
              <a:gd name="csY4" fmla="*/ 0 h 27432"/>
              <a:gd name="csX5" fmla="*/ 2550033 w 10515600"/>
              <a:gd name="csY5" fmla="*/ 0 h 27432"/>
              <a:gd name="csX6" fmla="*/ 3417570 w 10515600"/>
              <a:gd name="csY6" fmla="*/ 0 h 27432"/>
              <a:gd name="csX7" fmla="*/ 4074795 w 10515600"/>
              <a:gd name="csY7" fmla="*/ 0 h 27432"/>
              <a:gd name="csX8" fmla="*/ 4416552 w 10515600"/>
              <a:gd name="csY8" fmla="*/ 0 h 27432"/>
              <a:gd name="csX9" fmla="*/ 5073777 w 10515600"/>
              <a:gd name="csY9" fmla="*/ 0 h 27432"/>
              <a:gd name="csX10" fmla="*/ 5941314 w 10515600"/>
              <a:gd name="csY10" fmla="*/ 0 h 27432"/>
              <a:gd name="csX11" fmla="*/ 6493383 w 10515600"/>
              <a:gd name="csY11" fmla="*/ 0 h 27432"/>
              <a:gd name="csX12" fmla="*/ 7045452 w 10515600"/>
              <a:gd name="csY12" fmla="*/ 0 h 27432"/>
              <a:gd name="csX13" fmla="*/ 7702677 w 10515600"/>
              <a:gd name="csY13" fmla="*/ 0 h 27432"/>
              <a:gd name="csX14" fmla="*/ 8465058 w 10515600"/>
              <a:gd name="csY14" fmla="*/ 0 h 27432"/>
              <a:gd name="csX15" fmla="*/ 9227439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10068687 w 10515600"/>
              <a:gd name="csY18" fmla="*/ 27432 h 27432"/>
              <a:gd name="csX19" fmla="*/ 9201150 w 10515600"/>
              <a:gd name="csY19" fmla="*/ 27432 h 27432"/>
              <a:gd name="csX20" fmla="*/ 8543925 w 10515600"/>
              <a:gd name="csY20" fmla="*/ 27432 h 27432"/>
              <a:gd name="csX21" fmla="*/ 8202168 w 10515600"/>
              <a:gd name="csY21" fmla="*/ 27432 h 27432"/>
              <a:gd name="csX22" fmla="*/ 7544943 w 10515600"/>
              <a:gd name="csY22" fmla="*/ 27432 h 27432"/>
              <a:gd name="csX23" fmla="*/ 6992874 w 10515600"/>
              <a:gd name="csY23" fmla="*/ 27432 h 27432"/>
              <a:gd name="csX24" fmla="*/ 6440805 w 10515600"/>
              <a:gd name="csY24" fmla="*/ 27432 h 27432"/>
              <a:gd name="csX25" fmla="*/ 5888736 w 10515600"/>
              <a:gd name="csY25" fmla="*/ 27432 h 27432"/>
              <a:gd name="csX26" fmla="*/ 5336667 w 10515600"/>
              <a:gd name="csY26" fmla="*/ 27432 h 27432"/>
              <a:gd name="csX27" fmla="*/ 4574286 w 10515600"/>
              <a:gd name="csY27" fmla="*/ 27432 h 27432"/>
              <a:gd name="csX28" fmla="*/ 3917061 w 10515600"/>
              <a:gd name="csY28" fmla="*/ 27432 h 27432"/>
              <a:gd name="csX29" fmla="*/ 3575304 w 10515600"/>
              <a:gd name="csY29" fmla="*/ 27432 h 27432"/>
              <a:gd name="csX30" fmla="*/ 3023235 w 10515600"/>
              <a:gd name="csY30" fmla="*/ 27432 h 27432"/>
              <a:gd name="csX31" fmla="*/ 2260854 w 10515600"/>
              <a:gd name="csY31" fmla="*/ 27432 h 27432"/>
              <a:gd name="csX32" fmla="*/ 1813941 w 10515600"/>
              <a:gd name="csY32" fmla="*/ 27432 h 27432"/>
              <a:gd name="csX33" fmla="*/ 946404 w 10515600"/>
              <a:gd name="csY33" fmla="*/ 27432 h 27432"/>
              <a:gd name="csX34" fmla="*/ 0 w 10515600"/>
              <a:gd name="csY34" fmla="*/ 27432 h 27432"/>
              <a:gd name="csX35" fmla="*/ 0 w 10515600"/>
              <a:gd name="csY35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48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58739-7AAA-4ACC-B06B-FB2834586350}" type="datetime1">
              <a:rPr lang="en-US" smtClean="0"/>
              <a:t>3/10/2026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765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AC3D5-7B9F-48DC-A1B7-84464C90DC3A}" type="datetimeFigureOut">
              <a:rPr lang="sv-SE" smtClean="0"/>
              <a:t>2026-03-10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9407-3829-44C2-9DEC-FD255299751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147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AC3D5-7B9F-48DC-A1B7-84464C90DC3A}" type="datetimeFigureOut">
              <a:rPr lang="sv-SE" smtClean="0"/>
              <a:t>2026-03-10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19407-3829-44C2-9DEC-FD255299751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4673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7070E-83B8-47AD-BE1C-101585E65FE9}" type="datetime1">
              <a:rPr lang="en-US" smtClean="0"/>
              <a:t>3/10/2026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92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88" r:id="rId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sv-SE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AC3D5-7B9F-48DC-A1B7-84464C90DC3A}" type="datetimeFigureOut">
              <a:rPr lang="sv-SE" smtClean="0"/>
              <a:t>2026-03-10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8B19407-3829-44C2-9DEC-FD255299751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226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701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C65EF45-751F-4B16-8EF6-0D1382C9D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10D52FB-FECF-4A00-8723-C495FDB74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text, gräs&#10;&#10;Automatiskt genererad beskrivning">
            <a:extLst>
              <a:ext uri="{FF2B5EF4-FFF2-40B4-BE49-F238E27FC236}">
                <a16:creationId xmlns:a16="http://schemas.microsoft.com/office/drawing/2014/main" id="{8070B785-3CD7-6758-8245-268320A5D5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1"/>
          <a:stretch/>
        </p:blipFill>
        <p:spPr>
          <a:xfrm>
            <a:off x="721361" y="723612"/>
            <a:ext cx="10789920" cy="5524788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4965A749-3F58-85B0-E7FF-6D3375DC2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23493" y="5749764"/>
            <a:ext cx="2553547" cy="86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087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FFECF85-F9EC-4E28-8F8A-D2EF194B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36" y="360954"/>
            <a:ext cx="10515600" cy="1325563"/>
          </a:xfrm>
        </p:spPr>
        <p:txBody>
          <a:bodyPr>
            <a:normAutofit/>
          </a:bodyPr>
          <a:lstStyle/>
          <a:p>
            <a:r>
              <a:rPr lang="sv-SE" sz="6000" dirty="0"/>
              <a:t>Tack för att ni lyssnat!!</a:t>
            </a:r>
          </a:p>
        </p:txBody>
      </p:sp>
      <p:sp>
        <p:nvSpPr>
          <p:cNvPr id="26" name="Platshållare för innehåll 2">
            <a:extLst>
              <a:ext uri="{FF2B5EF4-FFF2-40B4-BE49-F238E27FC236}">
                <a16:creationId xmlns:a16="http://schemas.microsoft.com/office/drawing/2014/main" id="{D93A887B-9918-4D40-81DA-2FC4B815C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548" y="1967865"/>
            <a:ext cx="10515600" cy="4251960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sv-SE" sz="9600" b="1" dirty="0">
                <a:cs typeface="Times New Roman" panose="02020603050405020304" pitchFamily="18" charset="0"/>
              </a:rPr>
              <a:t> Reflektioner?	   			Tankar?						Frågor?</a:t>
            </a:r>
          </a:p>
          <a:p>
            <a:pPr marL="0" indent="0">
              <a:spcAft>
                <a:spcPts val="800"/>
              </a:spcAft>
              <a:buNone/>
            </a:pPr>
            <a:endParaRPr lang="sv-SE" sz="360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43822F2-2A1D-41B8-BBE3-976CD553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19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DA46D1A-8474-48FB-9019-050162B5B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370080"/>
            <a:ext cx="5678424" cy="2268720"/>
          </a:xfrm>
        </p:spPr>
        <p:txBody>
          <a:bodyPr anchor="b">
            <a:noAutofit/>
          </a:bodyPr>
          <a:lstStyle/>
          <a:p>
            <a:pPr>
              <a:lnSpc>
                <a:spcPct val="90000"/>
              </a:lnSpc>
            </a:pPr>
            <a:r>
              <a:rPr lang="sv-SE" sz="3600" dirty="0"/>
              <a:t>Anhöriga / Närstående?</a:t>
            </a:r>
            <a:br>
              <a:rPr lang="sv-SE" sz="3600" dirty="0"/>
            </a:br>
            <a:endParaRPr lang="sv-SE" sz="3600" dirty="0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sX0" fmla="*/ 0 w 4114800"/>
              <a:gd name="csY0" fmla="*/ 0 h 18288"/>
              <a:gd name="csX1" fmla="*/ 768096 w 4114800"/>
              <a:gd name="csY1" fmla="*/ 0 h 18288"/>
              <a:gd name="csX2" fmla="*/ 1495044 w 4114800"/>
              <a:gd name="csY2" fmla="*/ 0 h 18288"/>
              <a:gd name="csX3" fmla="*/ 2221992 w 4114800"/>
              <a:gd name="csY3" fmla="*/ 0 h 18288"/>
              <a:gd name="csX4" fmla="*/ 2784348 w 4114800"/>
              <a:gd name="csY4" fmla="*/ 0 h 18288"/>
              <a:gd name="csX5" fmla="*/ 3387852 w 4114800"/>
              <a:gd name="csY5" fmla="*/ 0 h 18288"/>
              <a:gd name="csX6" fmla="*/ 4114800 w 4114800"/>
              <a:gd name="csY6" fmla="*/ 0 h 18288"/>
              <a:gd name="csX7" fmla="*/ 4114800 w 4114800"/>
              <a:gd name="csY7" fmla="*/ 18288 h 18288"/>
              <a:gd name="csX8" fmla="*/ 3429000 w 4114800"/>
              <a:gd name="csY8" fmla="*/ 18288 h 18288"/>
              <a:gd name="csX9" fmla="*/ 2866644 w 4114800"/>
              <a:gd name="csY9" fmla="*/ 18288 h 18288"/>
              <a:gd name="csX10" fmla="*/ 2304288 w 4114800"/>
              <a:gd name="csY10" fmla="*/ 18288 h 18288"/>
              <a:gd name="csX11" fmla="*/ 1577340 w 4114800"/>
              <a:gd name="csY11" fmla="*/ 18288 h 18288"/>
              <a:gd name="csX12" fmla="*/ 973836 w 4114800"/>
              <a:gd name="csY12" fmla="*/ 18288 h 18288"/>
              <a:gd name="csX13" fmla="*/ 0 w 4114800"/>
              <a:gd name="csY13" fmla="*/ 18288 h 18288"/>
              <a:gd name="csX14" fmla="*/ 0 w 4114800"/>
              <a:gd name="csY1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8">
            <a:extLst>
              <a:ext uri="{FF2B5EF4-FFF2-40B4-BE49-F238E27FC236}">
                <a16:creationId xmlns:a16="http://schemas.microsoft.com/office/drawing/2014/main" id="{DA82D070-B96F-44EA-9E92-C7254AB38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423160"/>
            <a:ext cx="4818888" cy="3854644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400" b="1" dirty="0" err="1"/>
              <a:t>Anhörig</a:t>
            </a:r>
            <a:r>
              <a:rPr lang="en-US" sz="4400" b="1" dirty="0"/>
              <a:t> – den </a:t>
            </a:r>
            <a:r>
              <a:rPr lang="en-US" sz="4400" b="1" dirty="0" err="1"/>
              <a:t>som</a:t>
            </a:r>
            <a:r>
              <a:rPr lang="en-US" sz="4400" b="1" dirty="0"/>
              <a:t> ger </a:t>
            </a:r>
            <a:r>
              <a:rPr lang="en-US" sz="4400" b="1" dirty="0" err="1"/>
              <a:t>omsorg</a:t>
            </a:r>
            <a:r>
              <a:rPr lang="en-US" sz="4400" b="1" dirty="0"/>
              <a:t>, </a:t>
            </a:r>
            <a:r>
              <a:rPr lang="en-US" sz="4400" b="1" dirty="0" err="1"/>
              <a:t>vård</a:t>
            </a:r>
            <a:r>
              <a:rPr lang="en-US" sz="4400" b="1" dirty="0"/>
              <a:t> och/</a:t>
            </a:r>
            <a:r>
              <a:rPr lang="en-US" sz="4400" b="1" dirty="0" err="1"/>
              <a:t>eller</a:t>
            </a:r>
            <a:r>
              <a:rPr lang="en-US" sz="4400" b="1" dirty="0"/>
              <a:t> </a:t>
            </a:r>
            <a:r>
              <a:rPr lang="en-US" sz="4400" b="1" dirty="0" err="1"/>
              <a:t>stöd</a:t>
            </a:r>
            <a:endParaRPr lang="en-US" sz="4400" b="1" dirty="0"/>
          </a:p>
          <a:p>
            <a:pPr>
              <a:lnSpc>
                <a:spcPct val="100000"/>
              </a:lnSpc>
            </a:pPr>
            <a:r>
              <a:rPr lang="en-US" sz="4400" b="1" dirty="0" err="1"/>
              <a:t>Närstående</a:t>
            </a:r>
            <a:r>
              <a:rPr lang="en-US" sz="4400" b="1" dirty="0"/>
              <a:t> – den </a:t>
            </a:r>
            <a:r>
              <a:rPr lang="en-US" sz="4400" b="1" dirty="0" err="1"/>
              <a:t>som</a:t>
            </a:r>
            <a:r>
              <a:rPr lang="en-US" sz="4400" b="1" dirty="0"/>
              <a:t> </a:t>
            </a:r>
            <a:r>
              <a:rPr lang="en-US" sz="4400" b="1" dirty="0" err="1"/>
              <a:t>är</a:t>
            </a:r>
            <a:r>
              <a:rPr lang="en-US" sz="4400" b="1" dirty="0"/>
              <a:t> </a:t>
            </a:r>
            <a:r>
              <a:rPr lang="en-US" sz="4400" b="1" dirty="0" err="1"/>
              <a:t>i</a:t>
            </a:r>
            <a:r>
              <a:rPr lang="en-US" sz="4400" b="1" dirty="0"/>
              <a:t> </a:t>
            </a:r>
            <a:r>
              <a:rPr lang="en-US" sz="4400" b="1" dirty="0" err="1"/>
              <a:t>behov</a:t>
            </a:r>
            <a:r>
              <a:rPr lang="en-US" sz="4400" b="1" dirty="0"/>
              <a:t> av </a:t>
            </a:r>
            <a:r>
              <a:rPr lang="en-US" sz="4400" b="1" dirty="0" err="1"/>
              <a:t>stöd</a:t>
            </a:r>
            <a:r>
              <a:rPr lang="en-US" sz="4400" b="1" dirty="0"/>
              <a:t>/</a:t>
            </a:r>
            <a:r>
              <a:rPr lang="en-US" sz="4400" b="1" dirty="0" err="1"/>
              <a:t>omsorg</a:t>
            </a:r>
            <a:endParaRPr lang="en-US" sz="4400" b="1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1117B746-0F84-40D2-BC64-8745490C2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29216" y="6356350"/>
            <a:ext cx="1828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 smtClean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5" name="Platshållare för innehåll 4" descr="Kundrecension kontur">
            <a:extLst>
              <a:ext uri="{FF2B5EF4-FFF2-40B4-BE49-F238E27FC236}">
                <a16:creationId xmlns:a16="http://schemas.microsoft.com/office/drawing/2014/main" id="{55DF9621-E3A6-4AF0-BA8A-1277108BF2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41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FFECF85-F9EC-4E28-8F8A-D2EF194B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36" y="558122"/>
            <a:ext cx="10684764" cy="887603"/>
          </a:xfrm>
        </p:spPr>
        <p:txBody>
          <a:bodyPr>
            <a:normAutofit fontScale="90000"/>
          </a:bodyPr>
          <a:lstStyle/>
          <a:p>
            <a:r>
              <a:rPr lang="sv-SE" sz="6600" dirty="0"/>
              <a:t> </a:t>
            </a:r>
            <a:br>
              <a:rPr lang="sv-SE" sz="6600" dirty="0"/>
            </a:br>
            <a:r>
              <a:rPr lang="sv-SE" sz="6700" dirty="0"/>
              <a:t>Målgrupp för anhörigstöd</a:t>
            </a:r>
            <a:br>
              <a:rPr lang="sv-SE" sz="6700" dirty="0"/>
            </a:br>
            <a:endParaRPr lang="sv-SE" sz="6600" dirty="0"/>
          </a:p>
        </p:txBody>
      </p:sp>
      <p:sp>
        <p:nvSpPr>
          <p:cNvPr id="26" name="Platshållare för innehåll 2">
            <a:extLst>
              <a:ext uri="{FF2B5EF4-FFF2-40B4-BE49-F238E27FC236}">
                <a16:creationId xmlns:a16="http://schemas.microsoft.com/office/drawing/2014/main" id="{D93A887B-9918-4D40-81DA-2FC4B815C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8513"/>
            <a:ext cx="10515600" cy="4807839"/>
          </a:xfrm>
        </p:spPr>
        <p:txBody>
          <a:bodyPr>
            <a:normAutofit/>
          </a:bodyPr>
          <a:lstStyle/>
          <a:p>
            <a:r>
              <a:rPr lang="sv-SE" sz="4800" b="1" dirty="0"/>
              <a:t>Kommunens medborgare 18 år och uppåt, oavsett vilken problematik man har kring sig. </a:t>
            </a:r>
          </a:p>
          <a:p>
            <a:pPr marL="0" indent="0">
              <a:buNone/>
            </a:pPr>
            <a:endParaRPr lang="sv-SE" sz="4800" b="1" dirty="0"/>
          </a:p>
          <a:p>
            <a:r>
              <a:rPr lang="sv-SE" sz="4800" b="1" dirty="0"/>
              <a:t>Syftet är att anhöriga ska få information, råd och stöd i sin situation och också hitta vägar till avlastning och utrymme för återhämtning. </a:t>
            </a:r>
          </a:p>
          <a:p>
            <a:pPr marL="0" indent="0">
              <a:lnSpc>
                <a:spcPct val="120000"/>
              </a:lnSpc>
              <a:buNone/>
            </a:pPr>
            <a:endParaRPr lang="sv-SE" sz="4800" b="1" dirty="0"/>
          </a:p>
          <a:p>
            <a:pPr marL="0" indent="0">
              <a:lnSpc>
                <a:spcPct val="100000"/>
              </a:lnSpc>
              <a:buNone/>
            </a:pPr>
            <a:endParaRPr lang="sv-SE" sz="3200" b="1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43822F2-2A1D-41B8-BBE3-976CD553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95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0EE01D-E2C8-D8C9-3F6A-8A77526D1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8F60BFC-CF62-0BAA-DC0C-76C06430A1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6">
            <a:extLst>
              <a:ext uri="{FF2B5EF4-FFF2-40B4-BE49-F238E27FC236}">
                <a16:creationId xmlns:a16="http://schemas.microsoft.com/office/drawing/2014/main" id="{F418CC5E-2125-6CDD-32A5-DB32FA8E5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666A355-203A-88A5-7D2C-A34FBFED3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36" y="558122"/>
            <a:ext cx="10684764" cy="887603"/>
          </a:xfrm>
        </p:spPr>
        <p:txBody>
          <a:bodyPr>
            <a:normAutofit fontScale="90000"/>
          </a:bodyPr>
          <a:lstStyle/>
          <a:p>
            <a:r>
              <a:rPr lang="sv-SE" sz="6600" dirty="0"/>
              <a:t> </a:t>
            </a:r>
            <a:br>
              <a:rPr lang="sv-SE" sz="6600" dirty="0"/>
            </a:br>
            <a:r>
              <a:rPr lang="sv-SE" sz="6700" dirty="0"/>
              <a:t>Vem är anhörig?</a:t>
            </a:r>
            <a:br>
              <a:rPr lang="sv-SE" sz="6700" dirty="0"/>
            </a:br>
            <a:endParaRPr lang="sv-SE" sz="6600" dirty="0"/>
          </a:p>
        </p:txBody>
      </p:sp>
      <p:sp>
        <p:nvSpPr>
          <p:cNvPr id="26" name="Platshållare för innehåll 2">
            <a:extLst>
              <a:ext uri="{FF2B5EF4-FFF2-40B4-BE49-F238E27FC236}">
                <a16:creationId xmlns:a16="http://schemas.microsoft.com/office/drawing/2014/main" id="{3FB53797-79D7-CFC1-5479-1B554CDCA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8513"/>
            <a:ext cx="10515600" cy="480783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sv-SE" sz="5100" b="1" dirty="0"/>
              <a:t> Person som hjälper en partner med kognitiv svikt</a:t>
            </a:r>
          </a:p>
          <a:p>
            <a:pPr>
              <a:lnSpc>
                <a:spcPct val="120000"/>
              </a:lnSpc>
            </a:pPr>
            <a:r>
              <a:rPr lang="sv-SE" sz="5100" b="1" dirty="0"/>
              <a:t> Vuxna barn som stödjer en äldre förälder</a:t>
            </a:r>
          </a:p>
          <a:p>
            <a:pPr>
              <a:lnSpc>
                <a:spcPct val="120000"/>
              </a:lnSpc>
            </a:pPr>
            <a:r>
              <a:rPr lang="sv-SE" sz="5100" b="1" dirty="0"/>
              <a:t> Föräldrar till ett barn med långvarig sjukdom eller funktionsnedsättning</a:t>
            </a:r>
          </a:p>
          <a:p>
            <a:pPr>
              <a:lnSpc>
                <a:spcPct val="120000"/>
              </a:lnSpc>
            </a:pPr>
            <a:r>
              <a:rPr lang="sv-SE" sz="5100" b="1" dirty="0"/>
              <a:t> En granne som ser till och hjälper en vän med beroendesjukdom</a:t>
            </a:r>
          </a:p>
          <a:p>
            <a:pPr>
              <a:lnSpc>
                <a:spcPct val="120000"/>
              </a:lnSpc>
            </a:pPr>
            <a:r>
              <a:rPr lang="sv-SE" sz="5100" b="1" dirty="0"/>
              <a:t> Barn och ungdomar som tar hand om en förälder med ohälsa</a:t>
            </a:r>
          </a:p>
          <a:p>
            <a:pPr>
              <a:lnSpc>
                <a:spcPct val="120000"/>
              </a:lnSpc>
            </a:pPr>
            <a:endParaRPr lang="sv-SE" sz="5100" b="1" dirty="0"/>
          </a:p>
          <a:p>
            <a:pPr marL="0" indent="0">
              <a:lnSpc>
                <a:spcPct val="100000"/>
              </a:lnSpc>
              <a:buNone/>
            </a:pPr>
            <a:endParaRPr lang="sv-SE" sz="3200" b="1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C02D1E6-8527-9483-4922-4849BC8C0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774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FFECF85-F9EC-4E28-8F8A-D2EF194B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36" y="558122"/>
            <a:ext cx="10684764" cy="887603"/>
          </a:xfrm>
        </p:spPr>
        <p:txBody>
          <a:bodyPr>
            <a:normAutofit fontScale="90000"/>
          </a:bodyPr>
          <a:lstStyle/>
          <a:p>
            <a:r>
              <a:rPr lang="sv-SE" sz="6600" dirty="0"/>
              <a:t> </a:t>
            </a:r>
            <a:r>
              <a:rPr lang="sv-SE" sz="6700" dirty="0"/>
              <a:t>Kort f</a:t>
            </a:r>
            <a:r>
              <a:rPr lang="sv-SE" sz="6600" dirty="0"/>
              <a:t>akta</a:t>
            </a:r>
          </a:p>
        </p:txBody>
      </p:sp>
      <p:sp>
        <p:nvSpPr>
          <p:cNvPr id="26" name="Platshållare för innehåll 2">
            <a:extLst>
              <a:ext uri="{FF2B5EF4-FFF2-40B4-BE49-F238E27FC236}">
                <a16:creationId xmlns:a16="http://schemas.microsoft.com/office/drawing/2014/main" id="{D93A887B-9918-4D40-81DA-2FC4B815C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8513"/>
            <a:ext cx="10515600" cy="480783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v-S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Närmare var femte person i vuxen ålder vårdar, hjälper eller stödjer en närstående. Drygt 1,3 miljoner enligt Socialstyrelsen. Av dessa är 900 000 i förvärvsaktiv ålder. Förekommer i alla åldersgrupper men största gruppen är 45-65 år. </a:t>
            </a:r>
            <a:r>
              <a:rPr lang="sv-SE" b="1" dirty="0">
                <a:ea typeface="Calibri" panose="020F0502020204030204" pitchFamily="34" charset="0"/>
                <a:cs typeface="Times New Roman" panose="02020603050405020304" pitchFamily="18" charset="0"/>
              </a:rPr>
              <a:t>Piteåsiffror – ca 5 320 anhöriga</a:t>
            </a:r>
            <a:endParaRPr lang="sv-SE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v-S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Närmare 150 000 anhöriga har behövt minska sin arbetstid eller sluta arbeta p g a omsorgsgivande</a:t>
            </a: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v-SE" b="1" dirty="0">
                <a:ea typeface="Calibri" panose="020F0502020204030204" pitchFamily="34" charset="0"/>
                <a:cs typeface="Times New Roman" panose="02020603050405020304" pitchFamily="18" charset="0"/>
              </a:rPr>
              <a:t>Kvinnor upplever i högre grad än män att omsorgsgivande påverkar livskvaliteten negativt. </a:t>
            </a:r>
            <a:endParaRPr lang="sv-SE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800"/>
              </a:spcAft>
            </a:pPr>
            <a:r>
              <a:rPr lang="sv-S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allra flesta tycker att det känns bra att ge omsorg</a:t>
            </a:r>
            <a:r>
              <a:rPr lang="sv-SE" b="1" dirty="0">
                <a:ea typeface="Calibri" panose="020F0502020204030204" pitchFamily="34" charset="0"/>
                <a:cs typeface="Times New Roman" panose="02020603050405020304" pitchFamily="18" charset="0"/>
              </a:rPr>
              <a:t> men risken för egen ohälsa ökar i relation till omfattningen av omsorgen. </a:t>
            </a:r>
            <a:endParaRPr lang="sv-SE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sv-SE" sz="220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43822F2-2A1D-41B8-BBE3-976CD553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5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FFECF85-F9EC-4E28-8F8A-D2EF194B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086" y="370098"/>
            <a:ext cx="10515600" cy="1325563"/>
          </a:xfrm>
        </p:spPr>
        <p:txBody>
          <a:bodyPr>
            <a:normAutofit/>
          </a:bodyPr>
          <a:lstStyle/>
          <a:p>
            <a:r>
              <a:rPr lang="sv-SE" sz="6000" dirty="0"/>
              <a:t> Olika former av anhörigstöd</a:t>
            </a:r>
          </a:p>
        </p:txBody>
      </p:sp>
      <p:sp>
        <p:nvSpPr>
          <p:cNvPr id="26" name="Platshållare för innehåll 2">
            <a:extLst>
              <a:ext uri="{FF2B5EF4-FFF2-40B4-BE49-F238E27FC236}">
                <a16:creationId xmlns:a16="http://schemas.microsoft.com/office/drawing/2014/main" id="{D93A887B-9918-4D40-81DA-2FC4B815C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234" y="2465445"/>
            <a:ext cx="3937986" cy="41613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3200" b="1" dirty="0"/>
              <a:t>INDIREKT ANHÖRIGSTÖD </a:t>
            </a:r>
          </a:p>
          <a:p>
            <a:r>
              <a:rPr lang="sv-SE" sz="3200" b="1" dirty="0"/>
              <a:t>Hemtjänst</a:t>
            </a:r>
          </a:p>
          <a:p>
            <a:r>
              <a:rPr lang="sv-SE" sz="3200" b="1" dirty="0"/>
              <a:t>Kontaktperson</a:t>
            </a:r>
          </a:p>
          <a:p>
            <a:r>
              <a:rPr lang="sv-SE" sz="3200" b="1" dirty="0"/>
              <a:t>Boendestöd</a:t>
            </a:r>
          </a:p>
          <a:p>
            <a:r>
              <a:rPr lang="sv-SE" sz="3200" b="1" dirty="0"/>
              <a:t>Dagverksamhet</a:t>
            </a:r>
          </a:p>
          <a:p>
            <a:r>
              <a:rPr lang="sv-SE" sz="3200" b="1" dirty="0"/>
              <a:t>Avlastning/Korttidsvistelse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43822F2-2A1D-41B8-BBE3-976CD553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EF2EA56-DF72-8DAF-DEC8-90886D82C768}"/>
              </a:ext>
            </a:extLst>
          </p:cNvPr>
          <p:cNvSpPr txBox="1"/>
          <p:nvPr/>
        </p:nvSpPr>
        <p:spPr>
          <a:xfrm>
            <a:off x="6498454" y="2441359"/>
            <a:ext cx="4456591" cy="3458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/>
              <a:t>DIREKT ANHÖRIGSTÖD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3200" b="1" dirty="0"/>
              <a:t>Enskilda stödsamtal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3200" b="1" dirty="0"/>
              <a:t>Information/Rådgivning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3200" b="1" dirty="0"/>
              <a:t>Anhöriggrupper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3200" b="1" dirty="0"/>
              <a:t>Föreläsningar</a:t>
            </a:r>
          </a:p>
        </p:txBody>
      </p:sp>
    </p:spTree>
    <p:extLst>
      <p:ext uri="{BB962C8B-B14F-4D97-AF65-F5344CB8AC3E}">
        <p14:creationId xmlns:p14="http://schemas.microsoft.com/office/powerpoint/2010/main" val="226254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FFECF85-F9EC-4E28-8F8A-D2EF194B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36" y="360954"/>
            <a:ext cx="10515600" cy="1161607"/>
          </a:xfrm>
        </p:spPr>
        <p:txBody>
          <a:bodyPr>
            <a:normAutofit/>
          </a:bodyPr>
          <a:lstStyle/>
          <a:p>
            <a:r>
              <a:rPr lang="sv-SE" sz="6000" dirty="0"/>
              <a:t> Grupper &amp; Aktiviteter</a:t>
            </a:r>
          </a:p>
        </p:txBody>
      </p:sp>
      <p:sp>
        <p:nvSpPr>
          <p:cNvPr id="26" name="Platshållare för innehåll 2">
            <a:extLst>
              <a:ext uri="{FF2B5EF4-FFF2-40B4-BE49-F238E27FC236}">
                <a16:creationId xmlns:a16="http://schemas.microsoft.com/office/drawing/2014/main" id="{D93A887B-9918-4D40-81DA-2FC4B815C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3093"/>
            <a:ext cx="10515600" cy="5193675"/>
          </a:xfrm>
        </p:spPr>
        <p:txBody>
          <a:bodyPr>
            <a:normAutofit/>
          </a:bodyPr>
          <a:lstStyle/>
          <a:p>
            <a:pPr>
              <a:spcAft>
                <a:spcPts val="800"/>
              </a:spcAft>
            </a:pPr>
            <a:r>
              <a:rPr lang="sv-SE" b="1" dirty="0">
                <a:ea typeface="Calibri" panose="020F0502020204030204" pitchFamily="34" charset="0"/>
                <a:cs typeface="Times New Roman" panose="02020603050405020304" pitchFamily="18" charset="0"/>
              </a:rPr>
              <a:t>Skadligt bruk/beroende</a:t>
            </a:r>
          </a:p>
          <a:p>
            <a:pPr>
              <a:spcAft>
                <a:spcPts val="800"/>
              </a:spcAft>
            </a:pPr>
            <a:r>
              <a:rPr lang="sv-S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Föräldrar till unga vuxna som varken jobbar eller studerar</a:t>
            </a:r>
          </a:p>
          <a:p>
            <a:pPr>
              <a:spcAft>
                <a:spcPts val="800"/>
              </a:spcAft>
            </a:pPr>
            <a:r>
              <a:rPr lang="sv-SE" b="1" dirty="0">
                <a:ea typeface="Calibri" panose="020F0502020204030204" pitchFamily="34" charset="0"/>
                <a:cs typeface="Times New Roman" panose="02020603050405020304" pitchFamily="18" charset="0"/>
              </a:rPr>
              <a:t>Unga vuxna anhöriga </a:t>
            </a:r>
            <a:endParaRPr lang="sv-SE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sv-S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Anhöriga som vårdar närstående i hemmet</a:t>
            </a:r>
          </a:p>
          <a:p>
            <a:pPr>
              <a:spcAft>
                <a:spcPts val="800"/>
              </a:spcAft>
            </a:pPr>
            <a:r>
              <a:rPr lang="sv-SE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Anhörigcafé </a:t>
            </a:r>
          </a:p>
          <a:p>
            <a:pPr>
              <a:spcAft>
                <a:spcPts val="800"/>
              </a:spcAft>
            </a:pPr>
            <a:r>
              <a:rPr lang="sv-SE" b="1" dirty="0">
                <a:ea typeface="Calibri" panose="020F0502020204030204" pitchFamily="34" charset="0"/>
                <a:cs typeface="Times New Roman" panose="02020603050405020304" pitchFamily="18" charset="0"/>
              </a:rPr>
              <a:t>Anhöriga till närstående med psykisk ohälsa/sjukdom</a:t>
            </a:r>
            <a:endParaRPr lang="sv-SE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sv-SE" b="1" dirty="0">
                <a:ea typeface="Calibri" panose="020F0502020204030204" pitchFamily="34" charset="0"/>
                <a:cs typeface="Times New Roman" panose="02020603050405020304" pitchFamily="18" charset="0"/>
              </a:rPr>
              <a:t>En stilla dag – samverkan med Anhörigföreningen, Piteå församling, Vuxenskolan</a:t>
            </a:r>
            <a:endParaRPr lang="sv-SE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43822F2-2A1D-41B8-BBE3-976CD553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51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4">
            <a:extLst>
              <a:ext uri="{FF2B5EF4-FFF2-40B4-BE49-F238E27FC236}">
                <a16:creationId xmlns:a16="http://schemas.microsoft.com/office/drawing/2014/main" id="{43DAA0EF-336D-4CDC-A9A2-8460363E2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: Shape 46">
            <a:extLst>
              <a:ext uri="{FF2B5EF4-FFF2-40B4-BE49-F238E27FC236}">
                <a16:creationId xmlns:a16="http://schemas.microsoft.com/office/drawing/2014/main" id="{FD079A19-B31E-4129-A464-7547FF05A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90556" cy="6858000"/>
          </a:xfrm>
          <a:custGeom>
            <a:avLst/>
            <a:gdLst>
              <a:gd name="connsiteX0" fmla="*/ 0 w 4090556"/>
              <a:gd name="connsiteY0" fmla="*/ 0 h 6858000"/>
              <a:gd name="connsiteX1" fmla="*/ 4077555 w 4090556"/>
              <a:gd name="connsiteY1" fmla="*/ 0 h 6858000"/>
              <a:gd name="connsiteX2" fmla="*/ 4077574 w 4090556"/>
              <a:gd name="connsiteY2" fmla="*/ 720 h 6858000"/>
              <a:gd name="connsiteX3" fmla="*/ 4075790 w 4090556"/>
              <a:gd name="connsiteY3" fmla="*/ 575485 h 6858000"/>
              <a:gd name="connsiteX4" fmla="*/ 4076555 w 4090556"/>
              <a:gd name="connsiteY4" fmla="*/ 932245 h 6858000"/>
              <a:gd name="connsiteX5" fmla="*/ 4076555 w 4090556"/>
              <a:gd name="connsiteY5" fmla="*/ 1286711 h 6858000"/>
              <a:gd name="connsiteX6" fmla="*/ 4082288 w 4090556"/>
              <a:gd name="connsiteY6" fmla="*/ 1595180 h 6858000"/>
              <a:gd name="connsiteX7" fmla="*/ 4078211 w 4090556"/>
              <a:gd name="connsiteY7" fmla="*/ 2133123 h 6858000"/>
              <a:gd name="connsiteX8" fmla="*/ 4071968 w 4090556"/>
              <a:gd name="connsiteY8" fmla="*/ 2946025 h 6858000"/>
              <a:gd name="connsiteX9" fmla="*/ 4068401 w 4090556"/>
              <a:gd name="connsiteY9" fmla="*/ 3502061 h 6858000"/>
              <a:gd name="connsiteX10" fmla="*/ 4087513 w 4090556"/>
              <a:gd name="connsiteY10" fmla="*/ 4076061 h 6858000"/>
              <a:gd name="connsiteX11" fmla="*/ 4076938 w 4090556"/>
              <a:gd name="connsiteY11" fmla="*/ 4442632 h 6858000"/>
              <a:gd name="connsiteX12" fmla="*/ 4071459 w 4090556"/>
              <a:gd name="connsiteY12" fmla="*/ 4827550 h 6858000"/>
              <a:gd name="connsiteX13" fmla="*/ 4071459 w 4090556"/>
              <a:gd name="connsiteY13" fmla="*/ 5019945 h 6858000"/>
              <a:gd name="connsiteX14" fmla="*/ 4084200 w 4090556"/>
              <a:gd name="connsiteY14" fmla="*/ 5490104 h 6858000"/>
              <a:gd name="connsiteX15" fmla="*/ 4077446 w 4090556"/>
              <a:gd name="connsiteY15" fmla="*/ 5844569 h 6858000"/>
              <a:gd name="connsiteX16" fmla="*/ 4082544 w 4090556"/>
              <a:gd name="connsiteY16" fmla="*/ 6260195 h 6858000"/>
              <a:gd name="connsiteX17" fmla="*/ 4086110 w 4090556"/>
              <a:gd name="connsiteY17" fmla="*/ 6706145 h 6858000"/>
              <a:gd name="connsiteX18" fmla="*/ 4086135 w 4090556"/>
              <a:gd name="connsiteY18" fmla="*/ 6794562 h 6858000"/>
              <a:gd name="connsiteX19" fmla="*/ 4080334 w 4090556"/>
              <a:gd name="connsiteY19" fmla="*/ 6858000 h 6858000"/>
              <a:gd name="connsiteX20" fmla="*/ 0 w 4090556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090556" h="6858000">
                <a:moveTo>
                  <a:pt x="0" y="0"/>
                </a:moveTo>
                <a:lnTo>
                  <a:pt x="4077555" y="0"/>
                </a:lnTo>
                <a:lnTo>
                  <a:pt x="4077574" y="720"/>
                </a:lnTo>
                <a:cubicBezTo>
                  <a:pt x="4079358" y="192351"/>
                  <a:pt x="4064960" y="384364"/>
                  <a:pt x="4075790" y="575485"/>
                </a:cubicBezTo>
                <a:cubicBezTo>
                  <a:pt x="4082544" y="694108"/>
                  <a:pt x="4081269" y="814132"/>
                  <a:pt x="4076555" y="932245"/>
                </a:cubicBezTo>
                <a:cubicBezTo>
                  <a:pt x="4071840" y="1050357"/>
                  <a:pt x="4065470" y="1168597"/>
                  <a:pt x="4076555" y="1286711"/>
                </a:cubicBezTo>
                <a:cubicBezTo>
                  <a:pt x="4084710" y="1389317"/>
                  <a:pt x="4086621" y="1492332"/>
                  <a:pt x="4082288" y="1595180"/>
                </a:cubicBezTo>
                <a:cubicBezTo>
                  <a:pt x="4077319" y="1774452"/>
                  <a:pt x="4067637" y="1953851"/>
                  <a:pt x="4078211" y="2133123"/>
                </a:cubicBezTo>
                <a:cubicBezTo>
                  <a:pt x="4094393" y="2404260"/>
                  <a:pt x="4084710" y="2675143"/>
                  <a:pt x="4071968" y="2946025"/>
                </a:cubicBezTo>
                <a:cubicBezTo>
                  <a:pt x="4063049" y="3131413"/>
                  <a:pt x="4055659" y="3316673"/>
                  <a:pt x="4068401" y="3502061"/>
                </a:cubicBezTo>
                <a:cubicBezTo>
                  <a:pt x="4081396" y="3693182"/>
                  <a:pt x="4097323" y="3884176"/>
                  <a:pt x="4087513" y="4076061"/>
                </a:cubicBezTo>
                <a:cubicBezTo>
                  <a:pt x="4081142" y="4198251"/>
                  <a:pt x="4069037" y="4320315"/>
                  <a:pt x="4076938" y="4442632"/>
                </a:cubicBezTo>
                <a:cubicBezTo>
                  <a:pt x="4083270" y="4570925"/>
                  <a:pt x="4081435" y="4699486"/>
                  <a:pt x="4071459" y="4827550"/>
                </a:cubicBezTo>
                <a:cubicBezTo>
                  <a:pt x="4065725" y="4891550"/>
                  <a:pt x="4065725" y="4955945"/>
                  <a:pt x="4071459" y="5019945"/>
                </a:cubicBezTo>
                <a:cubicBezTo>
                  <a:pt x="4087742" y="5176105"/>
                  <a:pt x="4091997" y="5333296"/>
                  <a:pt x="4084200" y="5490104"/>
                </a:cubicBezTo>
                <a:cubicBezTo>
                  <a:pt x="4079740" y="5608217"/>
                  <a:pt x="4071968" y="5726202"/>
                  <a:pt x="4077446" y="5844569"/>
                </a:cubicBezTo>
                <a:cubicBezTo>
                  <a:pt x="4083944" y="5983069"/>
                  <a:pt x="4088914" y="6121696"/>
                  <a:pt x="4082544" y="6260195"/>
                </a:cubicBezTo>
                <a:cubicBezTo>
                  <a:pt x="4075841" y="6408803"/>
                  <a:pt x="4077026" y="6557662"/>
                  <a:pt x="4086110" y="6706145"/>
                </a:cubicBezTo>
                <a:cubicBezTo>
                  <a:pt x="4087467" y="6735616"/>
                  <a:pt x="4087474" y="6765120"/>
                  <a:pt x="4086135" y="6794562"/>
                </a:cubicBezTo>
                <a:lnTo>
                  <a:pt x="4080334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DA46D1A-8474-48FB-9019-050162B5B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1" y="640823"/>
            <a:ext cx="3103194" cy="5583148"/>
          </a:xfrm>
        </p:spPr>
        <p:txBody>
          <a:bodyPr anchor="ctr">
            <a:normAutofit/>
          </a:bodyPr>
          <a:lstStyle/>
          <a:p>
            <a:pPr algn="ctr"/>
            <a:r>
              <a:rPr lang="sv-SE" sz="3400" dirty="0">
                <a:solidFill>
                  <a:schemeClr val="bg1"/>
                </a:solidFill>
              </a:rPr>
              <a:t>Mötesformer          &amp;</a:t>
            </a:r>
            <a:br>
              <a:rPr lang="sv-SE" sz="3400" dirty="0">
                <a:solidFill>
                  <a:schemeClr val="bg1"/>
                </a:solidFill>
              </a:rPr>
            </a:br>
            <a:r>
              <a:rPr lang="sv-SE" sz="3400" dirty="0">
                <a:solidFill>
                  <a:schemeClr val="bg1"/>
                </a:solidFill>
              </a:rPr>
              <a:t>Kontaktvägar </a:t>
            </a:r>
            <a:br>
              <a:rPr lang="sv-SE" sz="3400" dirty="0">
                <a:solidFill>
                  <a:schemeClr val="bg1"/>
                </a:solidFill>
              </a:rPr>
            </a:br>
            <a:endParaRPr lang="sv-SE" sz="3400" dirty="0">
              <a:solidFill>
                <a:schemeClr val="bg1"/>
              </a:solidFill>
            </a:endParaRP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1117B746-0F84-40D2-BC64-8745490C2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28200" y="6356350"/>
            <a:ext cx="1828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52" name="Content Placeholder 8">
            <a:extLst>
              <a:ext uri="{FF2B5EF4-FFF2-40B4-BE49-F238E27FC236}">
                <a16:creationId xmlns:a16="http://schemas.microsoft.com/office/drawing/2014/main" id="{77655084-7BBE-C871-F11B-991E72EC0A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878124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3189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FFECF85-F9EC-4E28-8F8A-D2EF194B9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36" y="360954"/>
            <a:ext cx="10515600" cy="1325563"/>
          </a:xfrm>
        </p:spPr>
        <p:txBody>
          <a:bodyPr>
            <a:normAutofit/>
          </a:bodyPr>
          <a:lstStyle/>
          <a:p>
            <a:r>
              <a:rPr lang="sv-SE" sz="6000" dirty="0"/>
              <a:t> Tankar framåt</a:t>
            </a:r>
          </a:p>
        </p:txBody>
      </p:sp>
      <p:sp>
        <p:nvSpPr>
          <p:cNvPr id="26" name="Platshållare för innehåll 2">
            <a:extLst>
              <a:ext uri="{FF2B5EF4-FFF2-40B4-BE49-F238E27FC236}">
                <a16:creationId xmlns:a16="http://schemas.microsoft.com/office/drawing/2014/main" id="{D93A887B-9918-4D40-81DA-2FC4B815C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548" y="1967865"/>
            <a:ext cx="10515600" cy="4251960"/>
          </a:xfrm>
        </p:spPr>
        <p:txBody>
          <a:bodyPr>
            <a:normAutofit/>
          </a:bodyPr>
          <a:lstStyle/>
          <a:p>
            <a:pPr marL="0" indent="0">
              <a:spcAft>
                <a:spcPts val="800"/>
              </a:spcAft>
              <a:buNone/>
            </a:pPr>
            <a:r>
              <a:rPr lang="sv-SE" sz="3600" b="1" dirty="0"/>
              <a:t>Mer av utåtriktad information för att ge information i ett tidigt skede – ni får gärna bjuda in mig </a:t>
            </a:r>
            <a:r>
              <a:rPr lang="sv-SE" sz="3600" b="1" dirty="0">
                <a:sym typeface="Wingdings" panose="05000000000000000000" pitchFamily="2" charset="2"/>
              </a:rPr>
              <a:t></a:t>
            </a:r>
            <a:endParaRPr lang="sv-SE" sz="3600" b="1" dirty="0"/>
          </a:p>
          <a:p>
            <a:pPr marL="0" indent="0">
              <a:spcAft>
                <a:spcPts val="800"/>
              </a:spcAft>
              <a:buNone/>
            </a:pPr>
            <a:r>
              <a:rPr lang="sv-SE" sz="3600" b="1" dirty="0"/>
              <a:t>Samverkan med Seniortorget</a:t>
            </a:r>
          </a:p>
          <a:p>
            <a:pPr marL="0" indent="0">
              <a:spcAft>
                <a:spcPts val="800"/>
              </a:spcAft>
              <a:buNone/>
            </a:pPr>
            <a:r>
              <a:rPr lang="sv-SE" sz="3600" b="1" dirty="0"/>
              <a:t>Erbjuda anhöriggrupper mot äldre i byarna </a:t>
            </a:r>
          </a:p>
          <a:p>
            <a:pPr marL="0" indent="0">
              <a:spcAft>
                <a:spcPts val="800"/>
              </a:spcAft>
              <a:buNone/>
            </a:pPr>
            <a:endParaRPr lang="sv-SE" sz="3600" b="1" dirty="0"/>
          </a:p>
          <a:p>
            <a:pPr marL="0" indent="0">
              <a:spcAft>
                <a:spcPts val="800"/>
              </a:spcAft>
              <a:buNone/>
            </a:pPr>
            <a:endParaRPr lang="sv-SE" sz="360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743822F2-2A1D-41B8-BBE3-976CD553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7CD31F4-64FA-4BA0-9498-67783267A8C8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15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PK-Grö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BFD730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Slinga">
  <a:themeElements>
    <a:clrScheme name="Slinga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Slin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n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438</Words>
  <Application>Microsoft Office PowerPoint</Application>
  <PresentationFormat>Bredbild</PresentationFormat>
  <Paragraphs>66</Paragraphs>
  <Slides>10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8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10</vt:i4>
      </vt:variant>
    </vt:vector>
  </HeadingPairs>
  <TitlesOfParts>
    <vt:vector size="20" baseType="lpstr">
      <vt:lpstr>Arial</vt:lpstr>
      <vt:lpstr>Calibri</vt:lpstr>
      <vt:lpstr>Century Gothic</vt:lpstr>
      <vt:lpstr>Modern Love</vt:lpstr>
      <vt:lpstr>The Hand</vt:lpstr>
      <vt:lpstr>Times New Roman</vt:lpstr>
      <vt:lpstr>Wingdings</vt:lpstr>
      <vt:lpstr>Wingdings 3</vt:lpstr>
      <vt:lpstr>SketchyVTI</vt:lpstr>
      <vt:lpstr>Slinga</vt:lpstr>
      <vt:lpstr>PowerPoint-presentation</vt:lpstr>
      <vt:lpstr>Anhöriga / Närstående? </vt:lpstr>
      <vt:lpstr>  Målgrupp för anhörigstöd </vt:lpstr>
      <vt:lpstr>  Vem är anhörig? </vt:lpstr>
      <vt:lpstr> Kort fakta</vt:lpstr>
      <vt:lpstr> Olika former av anhörigstöd</vt:lpstr>
      <vt:lpstr> Grupper &amp; Aktiviteter</vt:lpstr>
      <vt:lpstr>Mötesformer          &amp; Kontaktvägar  </vt:lpstr>
      <vt:lpstr> Tankar framåt</vt:lpstr>
      <vt:lpstr>Tack för att ni lyssnat!!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Ann-Catrin Gustafsson</dc:creator>
  <cp:lastModifiedBy>Ann-Catrin Gustafsson</cp:lastModifiedBy>
  <cp:revision>18</cp:revision>
  <dcterms:created xsi:type="dcterms:W3CDTF">2023-02-03T15:18:47Z</dcterms:created>
  <dcterms:modified xsi:type="dcterms:W3CDTF">2026-03-10T07:45:10Z</dcterms:modified>
</cp:coreProperties>
</file>